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3"/>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5181" autoAdjust="0"/>
  </p:normalViewPr>
  <p:slideViewPr>
    <p:cSldViewPr snapToGrid="0">
      <p:cViewPr varScale="1">
        <p:scale>
          <a:sx n="84" d="100"/>
          <a:sy n="84" d="100"/>
        </p:scale>
        <p:origin x="165" y="324"/>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audio" Target="../media/audio2.wav"/><Relationship Id="rId4" Type="http://schemas.openxmlformats.org/officeDocument/2006/relationships/slide" Target="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26</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的单自由度模拟振动平台上位机软件系统设计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010687" y="5277864"/>
            <a:ext cx="8634083" cy="144577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a:p>
            <a:pPr>
              <a:lnSpc>
                <a:spcPct val="130000"/>
              </a:lnSpc>
            </a:pP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a:t>
            </a:r>
            <a:r>
              <a:rPr lang="en-US" altLang="zh-CN" sz="1400" dirty="0">
                <a:solidFill>
                  <a:schemeClr val="bg1"/>
                </a:solidFill>
                <a:latin typeface="微软雅黑" pitchFamily="34" charset="-122"/>
                <a:ea typeface="微软雅黑" pitchFamily="34" charset="-122"/>
              </a:rPr>
              <a:t>NESC</a:t>
            </a:r>
            <a:r>
              <a:rPr lang="zh-CN" altLang="en-US" sz="1400" dirty="0">
                <a:solidFill>
                  <a:schemeClr val="bg1"/>
                </a:solidFill>
                <a:latin typeface="微软雅黑" pitchFamily="34" charset="-122"/>
                <a:ea typeface="微软雅黑" pitchFamily="34" charset="-122"/>
              </a:rPr>
              <a:t>教九</a:t>
            </a:r>
            <a:r>
              <a:rPr lang="en-US" altLang="zh-CN" sz="1400" dirty="0">
                <a:solidFill>
                  <a:schemeClr val="bg1"/>
                </a:solidFill>
                <a:latin typeface="微软雅黑" pitchFamily="34" charset="-122"/>
                <a:ea typeface="微软雅黑" pitchFamily="34" charset="-122"/>
              </a:rPr>
              <a:t>123</a:t>
            </a:r>
            <a:r>
              <a:rPr lang="zh-CN" altLang="en-US" sz="1400" dirty="0">
                <a:solidFill>
                  <a:schemeClr val="bg1"/>
                </a:solidFill>
                <a:latin typeface="微软雅黑" pitchFamily="34" charset="-122"/>
                <a:ea typeface="微软雅黑" pitchFamily="34" charset="-122"/>
              </a:rPr>
              <a:t>实验室师兄对我的大力支持以及指导</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感谢浙江大学各位老师对我的关心</a:t>
            </a: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Future</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88B9A4F-D92B-4E4F-A8BB-B3C5EDF06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0" y="6062305"/>
            <a:ext cx="3702928" cy="717579"/>
          </a:xfrm>
          <a:prstGeom prst="rect">
            <a:avLst/>
          </a:prstGeom>
          <a:noFill/>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68351" y="5183045"/>
            <a:ext cx="3704400" cy="716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ppt_x"/>
                                          </p:val>
                                        </p:tav>
                                        <p:tav tm="100000">
                                          <p:val>
                                            <p:strVal val="#ppt_x"/>
                                          </p:val>
                                        </p:tav>
                                      </p:tavLst>
                                    </p:anim>
                                    <p:anim calcmode="lin" valueType="num">
                                      <p:cBhvr additive="base">
                                        <p:cTn id="87" dur="500" fill="hold"/>
                                        <p:tgtEl>
                                          <p:spTgt spid="4"/>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ppt_x"/>
                                          </p:val>
                                        </p:tav>
                                        <p:tav tm="100000">
                                          <p:val>
                                            <p:strVal val="#ppt_x"/>
                                          </p:val>
                                        </p:tav>
                                      </p:tavLst>
                                    </p:anim>
                                    <p:anim calcmode="lin" valueType="num">
                                      <p:cBhvr additive="base">
                                        <p:cTn id="9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7"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0-#ppt_h/2"/>
                                          </p:val>
                                        </p:tav>
                                        <p:tav tm="100000">
                                          <p:val>
                                            <p:strVal val="#ppt_y"/>
                                          </p:val>
                                        </p:tav>
                                      </p:tavLst>
                                    </p:anim>
                                  </p:childTnLst>
                                </p:cTn>
                              </p:par>
                              <p:par>
                                <p:cTn id="81" presetID="2" presetClass="entr" presetSubtype="3"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1+#ppt_w/2"/>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randombar(horizontal)">
                                      <p:cBhvr>
                                        <p:cTn id="71" dur="500"/>
                                        <p:tgtEl>
                                          <p:spTgt spid="47"/>
                                        </p:tgtEl>
                                      </p:cBhvr>
                                    </p:animEffect>
                                  </p:childTnLst>
                                </p:cTn>
                              </p:par>
                              <p:par>
                                <p:cTn id="72" presetID="2" presetClass="entr" presetSubtype="8"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0-#ppt_w/2"/>
                                          </p:val>
                                        </p:tav>
                                        <p:tav tm="100000">
                                          <p:val>
                                            <p:strVal val="#ppt_x"/>
                                          </p:val>
                                        </p:tav>
                                      </p:tavLst>
                                    </p:anim>
                                    <p:anim calcmode="lin" valueType="num">
                                      <p:cBhvr additive="base">
                                        <p:cTn id="75" dur="500" fill="hold"/>
                                        <p:tgtEl>
                                          <p:spTgt spid="6"/>
                                        </p:tgtEl>
                                        <p:attrNameLst>
                                          <p:attrName>ppt_y</p:attrName>
                                        </p:attrNameLst>
                                      </p:cBhvr>
                                      <p:tavLst>
                                        <p:tav tm="0">
                                          <p:val>
                                            <p:strVal val="#ppt_y"/>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0211" y="1199206"/>
            <a:ext cx="7883885" cy="5071505"/>
          </a:xfrm>
          <a:prstGeom prst="rect">
            <a:avLst/>
          </a:prstGeom>
        </p:spPr>
      </p:pic>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69584"/>
            <a:ext cx="3060000" cy="2998800"/>
          </a:xfrm>
          <a:prstGeom prst="rect">
            <a:avLst/>
          </a:prstGeom>
          <a:effectLst>
            <a:outerShdw blurRad="50800" dist="38100" dir="5400000" algn="t"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1966053"/>
            <a:ext cx="3321232" cy="215214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79583" y="2151533"/>
            <a:ext cx="2385254" cy="724460"/>
          </a:xfrm>
          <a:prstGeom prst="rect">
            <a:avLst/>
          </a:prstGeom>
          <a:noFill/>
        </p:spPr>
        <p:txBody>
          <a:bodyPr wrap="square" rtlCol="0">
            <a:spAutoFit/>
          </a:bodyPr>
          <a:lstStyle/>
          <a:p>
            <a:r>
              <a:rPr lang="zh-CN" altLang="en-US" sz="4000" b="1" dirty="0">
                <a:solidFill>
                  <a:schemeClr val="bg1"/>
                </a:solidFill>
              </a:rPr>
              <a:t>存在问题</a:t>
            </a: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r>
              <a:rPr lang="zh-CN" altLang="en-US" sz="2800" b="1" dirty="0">
                <a:solidFill>
                  <a:schemeClr val="bg1"/>
                </a:solidFill>
              </a:rPr>
              <a:t>各部分细节实现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109788" y="4380308"/>
            <a:ext cx="2487084" cy="523220"/>
          </a:xfrm>
          <a:prstGeom prst="rect">
            <a:avLst/>
          </a:prstGeom>
          <a:noFill/>
        </p:spPr>
        <p:txBody>
          <a:bodyPr wrap="square" rtlCol="0">
            <a:spAutoFit/>
          </a:bodyPr>
          <a:lstStyle/>
          <a:p>
            <a:r>
              <a:rPr lang="zh-CN" altLang="en-US" sz="2800" b="1" dirty="0">
                <a:solidFill>
                  <a:schemeClr val="bg1"/>
                </a:solidFill>
              </a:rPr>
              <a:t>通信协议</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3" name="矩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259302" y="2960449"/>
            <a:ext cx="2246419" cy="1062791"/>
          </a:xfrm>
          <a:prstGeom prst="rect">
            <a:avLst/>
          </a:prstGeom>
        </p:spPr>
        <p:txBody>
          <a:bodyPr wrap="square">
            <a:spAutoFit/>
          </a:bodyPr>
          <a:lstStyle/>
          <a:p>
            <a:pPr>
              <a:lnSpc>
                <a:spcPct val="130000"/>
              </a:lnSpc>
              <a:spcAft>
                <a:spcPts val="600"/>
              </a:spcAft>
            </a:pPr>
            <a:r>
              <a:rPr lang="en-US" altLang="zh-CN" sz="1400" dirty="0">
                <a:solidFill>
                  <a:schemeClr val="bg1"/>
                </a:solidFill>
                <a:ea typeface="微软雅黑" panose="020B0503020204020204" pitchFamily="34" charset="-122"/>
              </a:rPr>
              <a:t>1</a:t>
            </a:r>
            <a:r>
              <a:rPr lang="zh-CN" altLang="en-US" sz="1400" dirty="0">
                <a:solidFill>
                  <a:schemeClr val="bg1"/>
                </a:solidFill>
                <a:ea typeface="微软雅黑" panose="020B0503020204020204" pitchFamily="34" charset="-122"/>
              </a:rPr>
              <a:t>、各部分细节实现</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b="1" dirty="0">
                <a:solidFill>
                  <a:schemeClr val="bg1"/>
                </a:solidFill>
                <a:ea typeface="微软雅黑" panose="020B0503020204020204" pitchFamily="34" charset="-122"/>
              </a:rPr>
              <a:t>2</a:t>
            </a:r>
            <a:r>
              <a:rPr lang="zh-CN" altLang="en-US" sz="1400" b="1" dirty="0">
                <a:solidFill>
                  <a:schemeClr val="bg1"/>
                </a:solidFill>
                <a:ea typeface="微软雅黑" panose="020B0503020204020204" pitchFamily="34" charset="-122"/>
              </a:rPr>
              <a:t>、</a:t>
            </a:r>
            <a:r>
              <a:rPr lang="zh-CN" altLang="en-US" sz="1400" dirty="0">
                <a:solidFill>
                  <a:schemeClr val="bg1"/>
                </a:solidFill>
                <a:ea typeface="微软雅黑" panose="020B0503020204020204" pitchFamily="34" charset="-122"/>
              </a:rPr>
              <a:t>通信协议</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dirty="0">
                <a:solidFill>
                  <a:schemeClr val="bg1"/>
                </a:solidFill>
                <a:ea typeface="微软雅黑" panose="020B0503020204020204" pitchFamily="34" charset="-122"/>
              </a:rPr>
              <a:t>3</a:t>
            </a:r>
            <a:r>
              <a:rPr lang="zh-CN" altLang="en-US" sz="1400" dirty="0">
                <a:solidFill>
                  <a:schemeClr val="bg1"/>
                </a:solidFill>
                <a:ea typeface="微软雅黑" panose="020B0503020204020204" pitchFamily="34" charset="-122"/>
              </a:rPr>
              <a:t>、数据帧格式</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、三参量九通道的参数设置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、各个设置的警告信息，以及限制参数</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、各个按钮的功能设置</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、采用网口</a:t>
            </a:r>
            <a:r>
              <a:rPr lang="en-US" altLang="zh-CN" sz="1100" dirty="0">
                <a:solidFill>
                  <a:schemeClr val="bg1"/>
                </a:solidFill>
                <a:ea typeface="微软雅黑" panose="020B0503020204020204" pitchFamily="34" charset="-122"/>
              </a:rPr>
              <a:t>TCP/IP</a:t>
            </a:r>
            <a:r>
              <a:rPr lang="zh-CN" altLang="en-US" sz="1100" dirty="0">
                <a:solidFill>
                  <a:schemeClr val="bg1"/>
                </a:solidFill>
                <a:ea typeface="微软雅黑" panose="020B0503020204020204" pitchFamily="34" charset="-122"/>
              </a:rPr>
              <a:t>通信，上位机需要同时做客户端以及服务器，既能监听连接也能主动连接。</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、通过局域网组网实现电脑控制多个控制器</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、考虑并发服务器，以及数据传输带宽等问题</a:t>
            </a:r>
          </a:p>
        </p:txBody>
      </p:sp>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5" y="1966053"/>
            <a:ext cx="6983646" cy="2152145"/>
          </a:xfrm>
          <a:prstGeom prst="rect">
            <a:avLst/>
          </a:prstGeom>
          <a:effectLst>
            <a:outerShdw blurRad="254000" dist="88900" dir="8100000" algn="ctr" rotWithShape="0">
              <a:srgbClr val="000000">
                <a:alpha val="36000"/>
              </a:srgbClr>
            </a:outerShdw>
          </a:effec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数据帧格式</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88864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、应用层采用的数据帧格式</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、帧头、帧尾、以及校验等问题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、各个指令内容等</a:t>
            </a:r>
          </a:p>
        </p:txBody>
      </p:sp>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0-#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0-#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1+#ppt_w/2"/>
                                          </p:val>
                                        </p:tav>
                                        <p:tav tm="100000">
                                          <p:val>
                                            <p:strVal val="#ppt_x"/>
                                          </p:val>
                                        </p:tav>
                                      </p:tavLst>
                                    </p:anim>
                                    <p:anim calcmode="lin" valueType="num">
                                      <p:cBhvr additive="base">
                                        <p:cTn id="76" dur="500" fill="hold"/>
                                        <p:tgtEl>
                                          <p:spTgt spid="4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500" fill="hold"/>
                                        <p:tgtEl>
                                          <p:spTgt spid="80"/>
                                        </p:tgtEl>
                                        <p:attrNameLst>
                                          <p:attrName>ppt_x</p:attrName>
                                        </p:attrNameLst>
                                      </p:cBhvr>
                                      <p:tavLst>
                                        <p:tav tm="0">
                                          <p:val>
                                            <p:strVal val="#ppt_x"/>
                                          </p:val>
                                        </p:tav>
                                        <p:tav tm="100000">
                                          <p:val>
                                            <p:strVal val="#ppt_x"/>
                                          </p:val>
                                        </p:tav>
                                      </p:tavLst>
                                    </p:anim>
                                    <p:anim calcmode="lin" valueType="num">
                                      <p:cBhvr additive="base">
                                        <p:cTn id="104" dur="500" fill="hold"/>
                                        <p:tgtEl>
                                          <p:spTgt spid="8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4" grpId="0"/>
      <p:bldP spid="36" grpId="0"/>
      <p:bldP spid="42" grpId="0"/>
      <p:bldP spid="43"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903</TotalTime>
  <Words>1901</Words>
  <Application>Microsoft Office PowerPoint</Application>
  <PresentationFormat>宽屏</PresentationFormat>
  <Paragraphs>358</Paragraphs>
  <Slides>20</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259</cp:revision>
  <dcterms:created xsi:type="dcterms:W3CDTF">2016-06-09T10:37:26Z</dcterms:created>
  <dcterms:modified xsi:type="dcterms:W3CDTF">2018-05-26T05:01:44Z</dcterms:modified>
</cp:coreProperties>
</file>